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Medium"/>
      <p:regular r:id="rId17"/>
    </p:embeddedFont>
    <p:embeddedFont>
      <p:font typeface="Roboto Medium"/>
      <p:regular r:id="rId18"/>
    </p:embeddedFon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Real-Time Adaptive Lane Detection for Indian Roads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intelligent systems for safer autonomous navigation in diverse traffic conditions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55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778" y="3044547"/>
            <a:ext cx="4991219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8778" y="3967877"/>
            <a:ext cx="6516648" cy="1484948"/>
          </a:xfrm>
          <a:prstGeom prst="roundRect">
            <a:avLst>
              <a:gd name="adj" fmla="val 5647"/>
            </a:avLst>
          </a:prstGeom>
          <a:solidFill>
            <a:srgbClr val="5A6ED8"/>
          </a:solidFill>
          <a:ln w="7620">
            <a:solidFill>
              <a:srgbClr val="7387F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5947" y="4175046"/>
            <a:ext cx="3161467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Hybrid System Development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5947" y="4606766"/>
            <a:ext cx="6102310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Successfully developed a hybrid lane detection system using computer vision techniques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974" y="3967877"/>
            <a:ext cx="6516648" cy="1484948"/>
          </a:xfrm>
          <a:prstGeom prst="roundRect">
            <a:avLst>
              <a:gd name="adj" fmla="val 5647"/>
            </a:avLst>
          </a:prstGeom>
          <a:solidFill>
            <a:srgbClr val="5A6ED8"/>
          </a:solidFill>
          <a:ln w="7620">
            <a:solidFill>
              <a:srgbClr val="7387F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22143" y="4175046"/>
            <a:ext cx="2911673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Kalman + EMA Integration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22143" y="4606766"/>
            <a:ext cx="6102310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Combined Kalman Filter and EMA for reliable offset estimation and noise reduction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8778" y="5652373"/>
            <a:ext cx="6516648" cy="1484948"/>
          </a:xfrm>
          <a:prstGeom prst="roundRect">
            <a:avLst>
              <a:gd name="adj" fmla="val 5647"/>
            </a:avLst>
          </a:prstGeom>
          <a:solidFill>
            <a:srgbClr val="5A6ED8"/>
          </a:solidFill>
          <a:ln w="7620">
            <a:solidFill>
              <a:srgbClr val="7387F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05947" y="5859542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Real-Time Stability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05947" y="6291263"/>
            <a:ext cx="6102310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Demonstrated stable lane tracking across varying conditions with minimal jitter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974" y="5652373"/>
            <a:ext cx="6516648" cy="1484948"/>
          </a:xfrm>
          <a:prstGeom prst="roundRect">
            <a:avLst>
              <a:gd name="adj" fmla="val 5647"/>
            </a:avLst>
          </a:prstGeom>
          <a:solidFill>
            <a:srgbClr val="5A6ED8"/>
          </a:solidFill>
          <a:ln w="7620">
            <a:solidFill>
              <a:srgbClr val="7387F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22143" y="5859542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ADAS Applications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622143" y="6291263"/>
            <a:ext cx="6102310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Applicable for autonomous driving and advanced driver assistance systems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98778" y="7361873"/>
            <a:ext cx="1323284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1861" y="472916"/>
            <a:ext cx="4299585" cy="537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Team Members :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730806" y="1354217"/>
            <a:ext cx="22860" cy="6406872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4" name="Shape 2"/>
          <p:cNvSpPr/>
          <p:nvPr/>
        </p:nvSpPr>
        <p:spPr>
          <a:xfrm>
            <a:off x="707946" y="1845826"/>
            <a:ext cx="515898" cy="22860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5" name="Shape 3"/>
          <p:cNvSpPr/>
          <p:nvPr/>
        </p:nvSpPr>
        <p:spPr>
          <a:xfrm>
            <a:off x="666333" y="1792784"/>
            <a:ext cx="128945" cy="128945"/>
          </a:xfrm>
          <a:prstGeom prst="roundRect">
            <a:avLst>
              <a:gd name="adj" fmla="val 354570"/>
            </a:avLst>
          </a:prstGeom>
          <a:solidFill>
            <a:srgbClr val="5A6ED8"/>
          </a:solidFill>
          <a:ln/>
        </p:spPr>
      </p:sp>
      <p:sp>
        <p:nvSpPr>
          <p:cNvPr id="6" name="Shape 4"/>
          <p:cNvSpPr/>
          <p:nvPr/>
        </p:nvSpPr>
        <p:spPr>
          <a:xfrm>
            <a:off x="1246703" y="1354217"/>
            <a:ext cx="12781836" cy="1006197"/>
          </a:xfrm>
          <a:prstGeom prst="roundRect">
            <a:avLst>
              <a:gd name="adj" fmla="val 717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26250" y="1533763"/>
            <a:ext cx="214979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Dayyala Pranay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426250" y="1905595"/>
            <a:ext cx="1242274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 No. 2203A52013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707946" y="3195995"/>
            <a:ext cx="515898" cy="22860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10" name="Shape 8"/>
          <p:cNvSpPr/>
          <p:nvPr/>
        </p:nvSpPr>
        <p:spPr>
          <a:xfrm>
            <a:off x="666333" y="3142952"/>
            <a:ext cx="128945" cy="128945"/>
          </a:xfrm>
          <a:prstGeom prst="roundRect">
            <a:avLst>
              <a:gd name="adj" fmla="val 354570"/>
            </a:avLst>
          </a:prstGeom>
          <a:solidFill>
            <a:srgbClr val="5A6ED8"/>
          </a:solidFill>
          <a:ln/>
        </p:spPr>
      </p:sp>
      <p:sp>
        <p:nvSpPr>
          <p:cNvPr id="11" name="Shape 9"/>
          <p:cNvSpPr/>
          <p:nvPr/>
        </p:nvSpPr>
        <p:spPr>
          <a:xfrm>
            <a:off x="1246703" y="2704386"/>
            <a:ext cx="12781836" cy="1006197"/>
          </a:xfrm>
          <a:prstGeom prst="roundRect">
            <a:avLst>
              <a:gd name="adj" fmla="val 717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426250" y="2883932"/>
            <a:ext cx="214979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Kanchu Kushi Raj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426250" y="3255764"/>
            <a:ext cx="1242274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 No. 2203A52030 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707946" y="4546163"/>
            <a:ext cx="515898" cy="22860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15" name="Shape 13"/>
          <p:cNvSpPr/>
          <p:nvPr/>
        </p:nvSpPr>
        <p:spPr>
          <a:xfrm>
            <a:off x="666333" y="4493121"/>
            <a:ext cx="128945" cy="128945"/>
          </a:xfrm>
          <a:prstGeom prst="roundRect">
            <a:avLst>
              <a:gd name="adj" fmla="val 354570"/>
            </a:avLst>
          </a:prstGeom>
          <a:solidFill>
            <a:srgbClr val="5A6ED8"/>
          </a:solidFill>
          <a:ln/>
        </p:spPr>
      </p:sp>
      <p:sp>
        <p:nvSpPr>
          <p:cNvPr id="16" name="Shape 14"/>
          <p:cNvSpPr/>
          <p:nvPr/>
        </p:nvSpPr>
        <p:spPr>
          <a:xfrm>
            <a:off x="1246703" y="4054554"/>
            <a:ext cx="12781836" cy="1006197"/>
          </a:xfrm>
          <a:prstGeom prst="roundRect">
            <a:avLst>
              <a:gd name="adj" fmla="val 717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426250" y="4234101"/>
            <a:ext cx="214979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Kolluri Aniritha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426250" y="4605933"/>
            <a:ext cx="1242274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 No. 2203A52032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707946" y="5896332"/>
            <a:ext cx="515898" cy="22860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20" name="Shape 18"/>
          <p:cNvSpPr/>
          <p:nvPr/>
        </p:nvSpPr>
        <p:spPr>
          <a:xfrm>
            <a:off x="666333" y="5843290"/>
            <a:ext cx="128945" cy="128945"/>
          </a:xfrm>
          <a:prstGeom prst="roundRect">
            <a:avLst>
              <a:gd name="adj" fmla="val 354570"/>
            </a:avLst>
          </a:prstGeom>
          <a:solidFill>
            <a:srgbClr val="5A6ED8"/>
          </a:solidFill>
          <a:ln/>
        </p:spPr>
      </p:sp>
      <p:sp>
        <p:nvSpPr>
          <p:cNvPr id="21" name="Shape 19"/>
          <p:cNvSpPr/>
          <p:nvPr/>
        </p:nvSpPr>
        <p:spPr>
          <a:xfrm>
            <a:off x="1246703" y="5404723"/>
            <a:ext cx="12781836" cy="1006197"/>
          </a:xfrm>
          <a:prstGeom prst="roundRect">
            <a:avLst>
              <a:gd name="adj" fmla="val 717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426250" y="5584269"/>
            <a:ext cx="228302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Nalla Jeshwanth Kumar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1426250" y="5956102"/>
            <a:ext cx="1242274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 No. 2203A52043</a:t>
            </a:r>
            <a:endParaRPr lang="en-US" sz="1350" dirty="0"/>
          </a:p>
        </p:txBody>
      </p:sp>
      <p:sp>
        <p:nvSpPr>
          <p:cNvPr id="24" name="Shape 22"/>
          <p:cNvSpPr/>
          <p:nvPr/>
        </p:nvSpPr>
        <p:spPr>
          <a:xfrm>
            <a:off x="707946" y="7246501"/>
            <a:ext cx="515898" cy="22860"/>
          </a:xfrm>
          <a:prstGeom prst="roundRect">
            <a:avLst>
              <a:gd name="adj" fmla="val 315985"/>
            </a:avLst>
          </a:prstGeom>
          <a:solidFill>
            <a:srgbClr val="313E80"/>
          </a:solidFill>
          <a:ln/>
        </p:spPr>
      </p:sp>
      <p:sp>
        <p:nvSpPr>
          <p:cNvPr id="25" name="Shape 23"/>
          <p:cNvSpPr/>
          <p:nvPr/>
        </p:nvSpPr>
        <p:spPr>
          <a:xfrm>
            <a:off x="666333" y="7193459"/>
            <a:ext cx="128945" cy="128945"/>
          </a:xfrm>
          <a:prstGeom prst="roundRect">
            <a:avLst>
              <a:gd name="adj" fmla="val 354570"/>
            </a:avLst>
          </a:prstGeom>
          <a:solidFill>
            <a:srgbClr val="5A6ED8"/>
          </a:solidFill>
          <a:ln/>
        </p:spPr>
      </p:sp>
      <p:sp>
        <p:nvSpPr>
          <p:cNvPr id="26" name="Shape 24"/>
          <p:cNvSpPr/>
          <p:nvPr/>
        </p:nvSpPr>
        <p:spPr>
          <a:xfrm>
            <a:off x="1246703" y="6754892"/>
            <a:ext cx="12781836" cy="1006197"/>
          </a:xfrm>
          <a:prstGeom prst="roundRect">
            <a:avLst>
              <a:gd name="adj" fmla="val 717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1426250" y="6934438"/>
            <a:ext cx="2149793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Ranga Vihasith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1426250" y="7306270"/>
            <a:ext cx="12422743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 No. 2203A52049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0351" y="1741884"/>
            <a:ext cx="7216259" cy="3401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"The main challenge in lane detection is maintaining stability under different lighting and road conditions. My goal was to reduce fluctuations and make detection consistent across frames."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401723"/>
            <a:ext cx="30480" cy="4082177"/>
          </a:xfrm>
          <a:prstGeom prst="rect">
            <a:avLst/>
          </a:prstGeom>
          <a:solidFill>
            <a:srgbClr val="5A6ED8"/>
          </a:solidFill>
          <a:ln/>
        </p:spPr>
      </p:sp>
      <p:sp>
        <p:nvSpPr>
          <p:cNvPr id="5" name="Text 2"/>
          <p:cNvSpPr/>
          <p:nvPr/>
        </p:nvSpPr>
        <p:spPr>
          <a:xfrm>
            <a:off x="6280190" y="573905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Indian roads present unique challenges—varying illumination, diverse weather patterns, and inconsistent lane markings demand robust detection algorithms that adapt in real time.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0083"/>
            <a:ext cx="92510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Project Objectives &amp;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958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Primary Objectives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54794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objective of this project is to develop a reliable system that detects lanes, calculates offsets, and provides stable visual feedback using hybrid smoothing techniques.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407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Accurate lane boundary identification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82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offset calculation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25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Stable visual feedback mechanism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167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Adaptive filtering for noise reduction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2895838"/>
            <a:ext cx="394811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Technical Implementation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99521" y="354794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 implemented this system in Python using OpenCV and NumPy. The project was executed on Google Colab for easy video uploads and visualisation.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407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OpenCV for image processing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82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NumPy for numerical computations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725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Google Colab for cloud-based execution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1673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Seamless video handling workflow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2208" y="410408"/>
            <a:ext cx="5158502" cy="466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Architecture &amp; Pipeline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7307580" y="1175028"/>
            <a:ext cx="15240" cy="5999083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4" name="Shape 2"/>
          <p:cNvSpPr/>
          <p:nvPr/>
        </p:nvSpPr>
        <p:spPr>
          <a:xfrm>
            <a:off x="6714887" y="1335286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5" name="Shape 3"/>
          <p:cNvSpPr/>
          <p:nvPr/>
        </p:nvSpPr>
        <p:spPr>
          <a:xfrm>
            <a:off x="7147322" y="1175028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03281" y="1203008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703802" y="1226225"/>
            <a:ext cx="18653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Upload Input Video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522208" y="1548884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driving footage for analysis</a:t>
            </a:r>
            <a:endParaRPr lang="en-US" sz="1150" dirty="0"/>
          </a:p>
        </p:txBody>
      </p:sp>
      <p:sp>
        <p:nvSpPr>
          <p:cNvPr id="9" name="Shape 7"/>
          <p:cNvSpPr/>
          <p:nvPr/>
        </p:nvSpPr>
        <p:spPr>
          <a:xfrm>
            <a:off x="7467838" y="2230517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10" name="Shape 8"/>
          <p:cNvSpPr/>
          <p:nvPr/>
        </p:nvSpPr>
        <p:spPr>
          <a:xfrm>
            <a:off x="7147322" y="2070259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03281" y="2098238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061246" y="2121456"/>
            <a:ext cx="1865352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Extract Frames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8061246" y="2444115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Break video into processable frames</a:t>
            </a:r>
            <a:endParaRPr lang="en-US" sz="1150" dirty="0"/>
          </a:p>
        </p:txBody>
      </p:sp>
      <p:sp>
        <p:nvSpPr>
          <p:cNvPr id="14" name="Shape 12"/>
          <p:cNvSpPr/>
          <p:nvPr/>
        </p:nvSpPr>
        <p:spPr>
          <a:xfrm>
            <a:off x="6714887" y="3002161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15" name="Shape 13"/>
          <p:cNvSpPr/>
          <p:nvPr/>
        </p:nvSpPr>
        <p:spPr>
          <a:xfrm>
            <a:off x="7147322" y="2841903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03281" y="2869882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064318" y="2893100"/>
            <a:ext cx="2504837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Apply Region of Interest Mask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522208" y="3215759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relevant road area</a:t>
            </a:r>
            <a:endParaRPr lang="en-US" sz="1150" dirty="0"/>
          </a:p>
        </p:txBody>
      </p:sp>
      <p:sp>
        <p:nvSpPr>
          <p:cNvPr id="19" name="Shape 17"/>
          <p:cNvSpPr/>
          <p:nvPr/>
        </p:nvSpPr>
        <p:spPr>
          <a:xfrm>
            <a:off x="7467838" y="3773924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20" name="Shape 18"/>
          <p:cNvSpPr/>
          <p:nvPr/>
        </p:nvSpPr>
        <p:spPr>
          <a:xfrm>
            <a:off x="7147322" y="3613666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03281" y="3641646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8061246" y="3664863"/>
            <a:ext cx="2210753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Detect Edges &amp; Lane Lines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8061246" y="3987522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lane boundaries using Canny and Hough</a:t>
            </a:r>
            <a:endParaRPr lang="en-US" sz="1150" dirty="0"/>
          </a:p>
        </p:txBody>
      </p:sp>
      <p:sp>
        <p:nvSpPr>
          <p:cNvPr id="24" name="Shape 22"/>
          <p:cNvSpPr/>
          <p:nvPr/>
        </p:nvSpPr>
        <p:spPr>
          <a:xfrm>
            <a:off x="6714887" y="4545687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25" name="Shape 23"/>
          <p:cNvSpPr/>
          <p:nvPr/>
        </p:nvSpPr>
        <p:spPr>
          <a:xfrm>
            <a:off x="7147322" y="4385429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03281" y="4413409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5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4172188" y="4436626"/>
            <a:ext cx="239696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Estimate Offset and Heading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522208" y="4759285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 vehicle position metrics</a:t>
            </a:r>
            <a:endParaRPr lang="en-US" sz="1150" dirty="0"/>
          </a:p>
        </p:txBody>
      </p:sp>
      <p:sp>
        <p:nvSpPr>
          <p:cNvPr id="29" name="Shape 27"/>
          <p:cNvSpPr/>
          <p:nvPr/>
        </p:nvSpPr>
        <p:spPr>
          <a:xfrm>
            <a:off x="7467838" y="5317450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30" name="Shape 28"/>
          <p:cNvSpPr/>
          <p:nvPr/>
        </p:nvSpPr>
        <p:spPr>
          <a:xfrm>
            <a:off x="7147322" y="5157192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203281" y="5185172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6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8061246" y="5208389"/>
            <a:ext cx="246816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Apply Kalman + EMA Filtering</a:t>
            </a:r>
            <a:endParaRPr lang="en-US" sz="1450" dirty="0"/>
          </a:p>
        </p:txBody>
      </p:sp>
      <p:sp>
        <p:nvSpPr>
          <p:cNvPr id="33" name="Text 31"/>
          <p:cNvSpPr/>
          <p:nvPr/>
        </p:nvSpPr>
        <p:spPr>
          <a:xfrm>
            <a:off x="8061246" y="5531048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Smooth detection for stability</a:t>
            </a:r>
            <a:endParaRPr lang="en-US" sz="1150" dirty="0"/>
          </a:p>
        </p:txBody>
      </p:sp>
      <p:sp>
        <p:nvSpPr>
          <p:cNvPr id="34" name="Shape 32"/>
          <p:cNvSpPr/>
          <p:nvPr/>
        </p:nvSpPr>
        <p:spPr>
          <a:xfrm>
            <a:off x="6714887" y="6089213"/>
            <a:ext cx="447675" cy="15240"/>
          </a:xfrm>
          <a:prstGeom prst="roundRect">
            <a:avLst>
              <a:gd name="adj" fmla="val 411269"/>
            </a:avLst>
          </a:prstGeom>
          <a:solidFill>
            <a:srgbClr val="313E80"/>
          </a:solidFill>
          <a:ln/>
        </p:spPr>
      </p:sp>
      <p:sp>
        <p:nvSpPr>
          <p:cNvPr id="35" name="Shape 33"/>
          <p:cNvSpPr/>
          <p:nvPr/>
        </p:nvSpPr>
        <p:spPr>
          <a:xfrm>
            <a:off x="7147322" y="5928955"/>
            <a:ext cx="335756" cy="335756"/>
          </a:xfrm>
          <a:prstGeom prst="roundRect">
            <a:avLst>
              <a:gd name="adj" fmla="val 18668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203281" y="5956935"/>
            <a:ext cx="223838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7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3867864" y="5980152"/>
            <a:ext cx="2701290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Annotate and Save Output Video</a:t>
            </a:r>
            <a:endParaRPr lang="en-US" sz="1450" dirty="0"/>
          </a:p>
        </p:txBody>
      </p:sp>
      <p:sp>
        <p:nvSpPr>
          <p:cNvPr id="38" name="Text 36"/>
          <p:cNvSpPr/>
          <p:nvPr/>
        </p:nvSpPr>
        <p:spPr>
          <a:xfrm>
            <a:off x="522208" y="6302812"/>
            <a:ext cx="604694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 visualised results</a:t>
            </a:r>
            <a:endParaRPr lang="en-US" sz="1150" dirty="0"/>
          </a:p>
        </p:txBody>
      </p:sp>
      <p:sp>
        <p:nvSpPr>
          <p:cNvPr id="39" name="Text 37"/>
          <p:cNvSpPr/>
          <p:nvPr/>
        </p:nvSpPr>
        <p:spPr>
          <a:xfrm>
            <a:off x="522208" y="7341989"/>
            <a:ext cx="13585984" cy="477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process starts with uploading a video, isolating the region of interest, detecting lane edges, and then applying filters for smooth tracking. The final output is an annotated video with real-time metrics overlay.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372" y="573524"/>
            <a:ext cx="5939552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Hybrid Filtering Approach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16372" y="1746409"/>
            <a:ext cx="2194679" cy="391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Kalman Filter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6216372" y="2346008"/>
            <a:ext cx="2194679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Works on </a:t>
            </a:r>
            <a:pPr algn="l" indent="0" marL="0">
              <a:lnSpc>
                <a:spcPts val="2600"/>
              </a:lnSpc>
              <a:buNone/>
            </a:pPr>
            <a:r>
              <a:rPr lang="en-US" sz="1600" i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predict → measure → correct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principle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16372" y="3534847"/>
            <a:ext cx="2194679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Estimates vehicle offset even with missing lanes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16372" y="4609028"/>
            <a:ext cx="2194679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Predicts future positions based on motion model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16372" y="5683210"/>
            <a:ext cx="2194679" cy="1334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Handles measurement uncertainty effectively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927544" y="1746409"/>
            <a:ext cx="2194679" cy="782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EMA Smoothing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8927544" y="2737128"/>
            <a:ext cx="2194679" cy="1334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Exponential Moving Average with smoothing factor α = 0.6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927544" y="4259699"/>
            <a:ext cx="2194679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Filters noise in offset readings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927544" y="5000149"/>
            <a:ext cx="2194679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Gives more weight to recent observations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927544" y="6074331"/>
            <a:ext cx="2194679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short-term jitter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638717" y="1746409"/>
            <a:ext cx="2276713" cy="391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Hybrid Method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1638717" y="2346008"/>
            <a:ext cx="2276713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Combines Kalman prediction and EMA smoothing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638717" y="3534847"/>
            <a:ext cx="2276713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Produces </a:t>
            </a:r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offset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(Kalman + EMA) / 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638717" y="4609028"/>
            <a:ext cx="227671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Balances prediction and smoothing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638717" y="5349478"/>
            <a:ext cx="227671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Achieves superior stability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216372" y="7325678"/>
            <a:ext cx="7684056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708" y="574358"/>
            <a:ext cx="8210431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Code Architecture &amp; Modular Design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07708" y="1610678"/>
            <a:ext cx="4270177" cy="5169932"/>
          </a:xfrm>
          <a:prstGeom prst="roundRect">
            <a:avLst>
              <a:gd name="adj" fmla="val 257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5A6ED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4848" y="1610678"/>
            <a:ext cx="91440" cy="5169932"/>
          </a:xfrm>
          <a:prstGeom prst="roundRect">
            <a:avLst>
              <a:gd name="adj" fmla="val 92887"/>
            </a:avLst>
          </a:prstGeom>
          <a:solidFill>
            <a:srgbClr val="5A6ED8"/>
          </a:solidFill>
          <a:ln/>
        </p:spPr>
      </p:sp>
      <p:sp>
        <p:nvSpPr>
          <p:cNvPr id="5" name="Text 3"/>
          <p:cNvSpPr/>
          <p:nvPr/>
        </p:nvSpPr>
        <p:spPr>
          <a:xfrm>
            <a:off x="1001316" y="1835706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Initialisation Phase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01316" y="2272903"/>
            <a:ext cx="375154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 input configuration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001316" y="2667238"/>
            <a:ext cx="375154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 dimensions setup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01316" y="3061573"/>
            <a:ext cx="375154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Kalman filter parameters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01316" y="3455908"/>
            <a:ext cx="3751540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EMA smoothing constants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5180052" y="1610678"/>
            <a:ext cx="4270177" cy="5169932"/>
          </a:xfrm>
          <a:prstGeom prst="roundRect">
            <a:avLst>
              <a:gd name="adj" fmla="val 257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5A6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157192" y="1610678"/>
            <a:ext cx="91440" cy="5169932"/>
          </a:xfrm>
          <a:prstGeom prst="roundRect">
            <a:avLst>
              <a:gd name="adj" fmla="val 92887"/>
            </a:avLst>
          </a:prstGeom>
          <a:solidFill>
            <a:srgbClr val="5A6ED8"/>
          </a:solidFill>
          <a:ln/>
        </p:spPr>
      </p:sp>
      <p:sp>
        <p:nvSpPr>
          <p:cNvPr id="12" name="Text 10"/>
          <p:cNvSpPr/>
          <p:nvPr/>
        </p:nvSpPr>
        <p:spPr>
          <a:xfrm>
            <a:off x="5473660" y="1835706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Core Functions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5473660" y="2272903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average_slope_intercept()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Averages detected lane slopes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473660" y="2998470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region_of_interest()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Masks area of interest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473660" y="3724037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detect_lanes()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Detects and draws lane lines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473660" y="4449604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calculate_offset()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Computes vehicle offset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473660" y="5175171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calculate_lane_width()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Measures lane dimensions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5473660" y="5900738"/>
            <a:ext cx="3751540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highlight>
                  <a:srgbClr val="0D0D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calculate_heading_angle()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Determines vehicle heading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9652397" y="1610678"/>
            <a:ext cx="4270296" cy="5169932"/>
          </a:xfrm>
          <a:prstGeom prst="roundRect">
            <a:avLst>
              <a:gd name="adj" fmla="val 2570"/>
            </a:avLst>
          </a:prstGeom>
          <a:solidFill>
            <a:srgbClr val="000018">
              <a:alpha val="95000"/>
            </a:srgbClr>
          </a:solidFill>
          <a:ln w="22860">
            <a:solidFill>
              <a:srgbClr val="5A6ED8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9629537" y="1610678"/>
            <a:ext cx="91440" cy="5169932"/>
          </a:xfrm>
          <a:prstGeom prst="roundRect">
            <a:avLst>
              <a:gd name="adj" fmla="val 92887"/>
            </a:avLst>
          </a:prstGeom>
          <a:solidFill>
            <a:srgbClr val="5A6ED8"/>
          </a:solidFill>
          <a:ln/>
        </p:spPr>
      </p:sp>
      <p:sp>
        <p:nvSpPr>
          <p:cNvPr id="21" name="Text 19"/>
          <p:cNvSpPr/>
          <p:nvPr/>
        </p:nvSpPr>
        <p:spPr>
          <a:xfrm>
            <a:off x="9946005" y="1835706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Main Processing Loop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9946005" y="2272903"/>
            <a:ext cx="375165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Iterates through all frames sequentially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946005" y="2990850"/>
            <a:ext cx="3751659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Applies detection and filtering pipeline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946005" y="3708797"/>
            <a:ext cx="375165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Computes real-time metrics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9946005" y="4103132"/>
            <a:ext cx="375165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Writes processed output video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707708" y="7008019"/>
            <a:ext cx="13214985" cy="647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project is modularised into multiple functions handling detection, filtering, and metric computation. This architecture ensures code maintainability and allows easy integration of future enhancements.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4937" y="1019175"/>
            <a:ext cx="7767637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Output Visualisation &amp; Performance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4937" y="2109549"/>
            <a:ext cx="2907983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 Elements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6164937" y="2666762"/>
            <a:ext cx="4069913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00FF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Green shaded lane area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clear boundary visualisation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164937" y="3354586"/>
            <a:ext cx="4069913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0000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Blue lane lines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marking detected boundaries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64937" y="4042410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text overlays displaying: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164937" y="4420195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EMA Offset value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164937" y="4797981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Kalman Offset prediction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164937" y="5175766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Offset (combined metric)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164937" y="5553551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Lane Width measurement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164937" y="5931337"/>
            <a:ext cx="4069913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Heading Angle calculation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164937" y="6415802"/>
            <a:ext cx="4069913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 saved as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output_video.mp4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with full annotations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0715387" y="2109549"/>
            <a:ext cx="2907983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Performance Metrics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0715387" y="2666762"/>
            <a:ext cx="3243977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metrics help evaluate system performance: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10715387" y="3461266"/>
            <a:ext cx="3243977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consistency percentage demonstrates reliable tracking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715387" y="4149090"/>
            <a:ext cx="3243977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 offset difference indicates smooth transitions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0715387" y="4836914"/>
            <a:ext cx="3243977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Stable heading angle shows accurate vehicle alignment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10715387" y="5631418"/>
            <a:ext cx="324397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hybrid method minimises errors and ensures a stable view of lanes even under complex driving conditions.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5447"/>
            <a:ext cx="68400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Limitations &amp; Future Scope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7495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Current Limitations</a:t>
            </a:r>
            <a:endParaRPr lang="en-US" sz="2650" dirty="0"/>
          </a:p>
        </p:txBody>
      </p:sp>
      <p:sp>
        <p:nvSpPr>
          <p:cNvPr id="5" name="Shape 2"/>
          <p:cNvSpPr/>
          <p:nvPr/>
        </p:nvSpPr>
        <p:spPr>
          <a:xfrm>
            <a:off x="793790" y="514040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1084" y="5397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Curved Lanes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588811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Struggles with sharp curves and complex road geometries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14040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74256" y="5397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Faded Markings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74256" y="588811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accuracy with worn or unclear lane markings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5140404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00018">
              <a:alpha val="95000"/>
            </a:srgbClr>
          </a:solidFill>
          <a:ln w="3048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97427" y="5397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Lighting Variations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97427" y="5888117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depends on consistent illumination conditions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71263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2025-11-11T15:23:50Z</dcterms:created>
  <dcterms:modified xsi:type="dcterms:W3CDTF">2025-11-11T15:23:50Z</dcterms:modified>
</cp:coreProperties>
</file>